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Dancing Script SemiBold"/>
      <p:regular r:id="rId27"/>
      <p:bold r:id="rId28"/>
    </p:embeddedFont>
    <p:embeddedFont>
      <p:font typeface="Libre Baskerville"/>
      <p:regular r:id="rId29"/>
      <p:bold r:id="rId30"/>
      <p:italic r:id="rId31"/>
      <p:boldItalic r:id="rId32"/>
    </p:embeddedFont>
    <p:embeddedFont>
      <p:font typeface="Dancing Script Medium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944">
          <p15:clr>
            <a:srgbClr val="747775"/>
          </p15:clr>
        </p15:guide>
        <p15:guide id="2" pos="421">
          <p15:clr>
            <a:srgbClr val="747775"/>
          </p15:clr>
        </p15:guide>
        <p15:guide id="3" orient="horz" pos="1869">
          <p15:clr>
            <a:srgbClr val="747775"/>
          </p15:clr>
        </p15:guide>
        <p15:guide id="4" orient="horz" pos="270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944" orient="horz"/>
        <p:guide pos="421"/>
        <p:guide pos="1869" orient="horz"/>
        <p:guide pos="270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DancingScriptSemiBold-bold.fntdata"/><Relationship Id="rId27" Type="http://schemas.openxmlformats.org/officeDocument/2006/relationships/font" Target="fonts/DancingScript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ibreBaskervill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ibreBaskerville-italic.fntdata"/><Relationship Id="rId30" Type="http://schemas.openxmlformats.org/officeDocument/2006/relationships/font" Target="fonts/LibreBaskerville-bold.fntdata"/><Relationship Id="rId11" Type="http://schemas.openxmlformats.org/officeDocument/2006/relationships/slide" Target="slides/slide6.xml"/><Relationship Id="rId33" Type="http://schemas.openxmlformats.org/officeDocument/2006/relationships/font" Target="fonts/DancingScriptMedium-regular.fntdata"/><Relationship Id="rId10" Type="http://schemas.openxmlformats.org/officeDocument/2006/relationships/slide" Target="slides/slide5.xml"/><Relationship Id="rId32" Type="http://schemas.openxmlformats.org/officeDocument/2006/relationships/font" Target="fonts/LibreBaskerville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DancingScriptMedium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fa819028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fa819028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64648e4d408b6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64648e4d408b6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64648e4d408b69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64648e4d408b69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fa8190289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6fa8190289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fa8190289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6fa8190289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fa8190289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fa8190289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fa8190289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fa8190289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ad0c8e3ed63cf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fad0c8e3ed63cf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fa8190289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fa8190289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fa8190289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fa8190289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fa8190289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fa8190289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fa8190289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fa8190289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64648e4d408b6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64648e4d408b6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hyperlink" Target="https://docs.google.com/presentation/d/1-xdFlb1XLcFerNA9q_dJJ9n6jYzHM9VJoH3Lj0gxTsU/edit?slide=id.p#slide=id.p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s://www.tierramadre.co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hyperlink" Target="https://www.aretrust.com/" TargetMode="External"/><Relationship Id="rId6" Type="http://schemas.openxmlformats.org/officeDocument/2006/relationships/image" Target="../media/image16.png"/><Relationship Id="rId7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aretrust.com/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hyperlink" Target="https://www.canva.com/design/DAG2ZcirBo4/_uTofqMNOzFr_JwE2_v-gQ/view?utm_content=DAG2ZcirBo4&amp;utm_campaign=designshare&amp;utm_medium=link2&amp;utm_source=uniquelinks&amp;utlId=h459656cc25" TargetMode="External"/><Relationship Id="rId5" Type="http://schemas.openxmlformats.org/officeDocument/2006/relationships/hyperlink" Target="https://docs.google.com/presentation/d/1fvhpIi7NNluT8Rp36rjw_1TXyZz2u9IIDPbeGvK4Rvw/edit" TargetMode="External"/><Relationship Id="rId6" Type="http://schemas.openxmlformats.org/officeDocument/2006/relationships/hyperlink" Target="https://docs.google.com/presentation/d/1fvhpIi7NNluT8Rp36rjw_1TXyZz2u9IIDPbeGvK4Rvw/edit" TargetMode="External"/><Relationship Id="rId7" Type="http://schemas.openxmlformats.org/officeDocument/2006/relationships/image" Target="../media/image2.png"/><Relationship Id="rId8" Type="http://schemas.openxmlformats.org/officeDocument/2006/relationships/hyperlink" Target="https://www.tierramadre.co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Relationship Id="rId4" Type="http://schemas.openxmlformats.org/officeDocument/2006/relationships/hyperlink" Target="https://www.tierramadre.co/" TargetMode="External"/><Relationship Id="rId5" Type="http://schemas.openxmlformats.org/officeDocument/2006/relationships/hyperlink" Target="https://docs.google.com/presentation/d/1-xdFlb1XLcFerNA9q_dJJ9n6jYzHM9VJoH3Lj0gxTsU/edit?slide=id.p#slide=id.p" TargetMode="External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s://www.tierramadre.c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hyperlink" Target="https://www.tierramadre.co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8.jp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hyperlink" Target="https://www.aretrust.com/" TargetMode="External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2100" y="0"/>
            <a:ext cx="9920451" cy="541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title="Logo Tierra Madre Esencia y poder 180725 V0a-07.p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26729" l="14797" r="14804" t="26729"/>
          <a:stretch/>
        </p:blipFill>
        <p:spPr>
          <a:xfrm>
            <a:off x="6699597" y="2206178"/>
            <a:ext cx="1450305" cy="63915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603150" y="2187825"/>
            <a:ext cx="2911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775" lIns="80775" spcFirstLastPara="1" rIns="80775" wrap="square" tIns="807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13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REGALA LUJO </a:t>
            </a:r>
            <a:r>
              <a:rPr lang="es-419" sz="1755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 </a:t>
            </a:r>
            <a:endParaRPr sz="1755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36">
                <a:solidFill>
                  <a:srgbClr val="50C87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REGALA ETERNIDAD</a:t>
            </a:r>
            <a:r>
              <a:rPr lang="es-419" sz="1136">
                <a:solidFill>
                  <a:srgbClr val="50C87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...</a:t>
            </a:r>
            <a:endParaRPr sz="1136">
              <a:solidFill>
                <a:srgbClr val="50C87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>
            <a:off x="6671668" y="2164875"/>
            <a:ext cx="0" cy="684900"/>
          </a:xfrm>
          <a:prstGeom prst="straightConnector1">
            <a:avLst/>
          </a:prstGeom>
          <a:noFill/>
          <a:ln cap="flat" cmpd="sng" w="84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3"/>
          <p:cNvSpPr/>
          <p:nvPr/>
        </p:nvSpPr>
        <p:spPr>
          <a:xfrm>
            <a:off x="235556" y="209075"/>
            <a:ext cx="1137600" cy="182700"/>
          </a:xfrm>
          <a:prstGeom prst="roundRect">
            <a:avLst>
              <a:gd fmla="val 50000" name="adj"/>
            </a:avLst>
          </a:prstGeom>
          <a:solidFill>
            <a:srgbClr val="50C878"/>
          </a:solidFill>
          <a:ln>
            <a:noFill/>
          </a:ln>
        </p:spPr>
        <p:txBody>
          <a:bodyPr anchorCtr="0" anchor="ctr" bIns="71725" lIns="71725" spcFirstLastPara="1" rIns="71725" wrap="square" tIns="71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8"/>
          </a:p>
        </p:txBody>
      </p:sp>
      <p:sp>
        <p:nvSpPr>
          <p:cNvPr id="59" name="Google Shape;59;p13">
            <a:hlinkClick r:id="rId6"/>
          </p:cNvPr>
          <p:cNvSpPr txBox="1"/>
          <p:nvPr/>
        </p:nvSpPr>
        <p:spPr>
          <a:xfrm>
            <a:off x="261833" y="174011"/>
            <a:ext cx="1085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725" lIns="71725" spcFirstLastPara="1" rIns="71725" wrap="square" tIns="71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6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www.tierramadre.co</a:t>
            </a:r>
            <a:endParaRPr b="1" sz="666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4464430" y="1332200"/>
            <a:ext cx="441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3000">
                <a:solidFill>
                  <a:srgbClr val="FFFFFF"/>
                </a:solidFill>
                <a:latin typeface="Dancing Script Medium"/>
                <a:ea typeface="Dancing Script Medium"/>
                <a:cs typeface="Dancing Script Medium"/>
                <a:sym typeface="Dancing Script Medium"/>
              </a:rPr>
              <a:t>Lo eterno trasciende el tiempo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 title="contenedor esmerladas lineas verdes_Mesa de trabajo 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5606" y="317975"/>
            <a:ext cx="4432337" cy="32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/>
        </p:nvSpPr>
        <p:spPr>
          <a:xfrm>
            <a:off x="3190850" y="1823475"/>
            <a:ext cx="28776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700" lIns="102700" spcFirstLastPara="1" rIns="102700" wrap="square" tIns="102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72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"Somos tu acceso directo a una </a:t>
            </a:r>
            <a:r>
              <a:rPr b="1" lang="es-419" sz="1072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cadena de valor ética y confiable</a:t>
            </a:r>
            <a:r>
              <a:rPr lang="es-419" sz="1072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en el mundo de las esmeraldas"</a:t>
            </a:r>
            <a:endParaRPr sz="1072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3190850" y="4250675"/>
            <a:ext cx="2877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Donde el máximo beneficio </a:t>
            </a:r>
            <a:endParaRPr i="1"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queda en manos de quienes trabajan la tierra</a:t>
            </a:r>
            <a:endParaRPr i="1"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677375" y="356758"/>
            <a:ext cx="1258200" cy="202200"/>
          </a:xfrm>
          <a:prstGeom prst="roundRect">
            <a:avLst>
              <a:gd fmla="val 50000" name="adj"/>
            </a:avLst>
          </a:prstGeom>
          <a:solidFill>
            <a:srgbClr val="00A06E"/>
          </a:solidFill>
          <a:ln>
            <a:noFill/>
          </a:ln>
        </p:spPr>
        <p:txBody>
          <a:bodyPr anchorCtr="0" anchor="ctr" bIns="79325" lIns="79325" spcFirstLastPara="1" rIns="79325" wrap="square" tIns="79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14"/>
          </a:p>
        </p:txBody>
      </p:sp>
      <p:sp>
        <p:nvSpPr>
          <p:cNvPr id="146" name="Google Shape;146;p22">
            <a:hlinkClick r:id="rId5"/>
          </p:cNvPr>
          <p:cNvSpPr txBox="1"/>
          <p:nvPr/>
        </p:nvSpPr>
        <p:spPr>
          <a:xfrm>
            <a:off x="706439" y="317975"/>
            <a:ext cx="12000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9325" lIns="79325" spcFirstLastPara="1" rIns="79325" wrap="square" tIns="793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3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www.aretrust.com</a:t>
            </a:r>
            <a:endParaRPr b="1" sz="737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" name="Google Shape;147;p22" title="hermosas-piedras-en-el-estudi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4301" y="4189375"/>
            <a:ext cx="1002460" cy="5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 title="Logo Tierra Madre Esencia y poder 180725 V0a-06.png"/>
          <p:cNvPicPr preferRelativeResize="0"/>
          <p:nvPr/>
        </p:nvPicPr>
        <p:blipFill rotWithShape="1">
          <a:blip r:embed="rId7">
            <a:alphaModFix/>
          </a:blip>
          <a:srcRect b="31543" l="14178" r="14178" t="31543"/>
          <a:stretch/>
        </p:blipFill>
        <p:spPr>
          <a:xfrm>
            <a:off x="7481125" y="4005425"/>
            <a:ext cx="1336452" cy="68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582125" y="911750"/>
            <a:ext cx="29613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es-419" sz="152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GIFT COMO </a:t>
            </a:r>
            <a:endParaRPr sz="1520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57558"/>
              <a:buNone/>
            </a:pPr>
            <a:r>
              <a:rPr b="1" lang="es-419" sz="172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MODELO DE NEGOCIO</a:t>
            </a:r>
            <a:r>
              <a:rPr lang="es-419" sz="172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sz="1720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571500" y="2210800"/>
            <a:ext cx="2352600" cy="17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50812" lvl="0" marL="179999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875"/>
              <a:buFont typeface="Roboto"/>
              <a:buChar char="●"/>
            </a:pPr>
            <a:r>
              <a:rPr b="1" i="1"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Pedido de 10 Esmeraldas para Gifts (USD 2.000 c/u): </a:t>
            </a:r>
            <a:r>
              <a:rPr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10% de descuento.</a:t>
            </a:r>
            <a:endParaRPr sz="875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150812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75"/>
              <a:buFont typeface="Roboto"/>
              <a:buChar char="●"/>
            </a:pPr>
            <a:r>
              <a:rPr b="1" i="1"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Pedido de 50 Esmeraldas para Gifts (USD 2.000 c/u):</a:t>
            </a:r>
            <a:r>
              <a:rPr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20% de descuento.</a:t>
            </a:r>
            <a:endParaRPr sz="875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150812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75"/>
              <a:buFont typeface="Libre Baskerville"/>
              <a:buChar char="●"/>
            </a:pPr>
            <a:r>
              <a:rPr b="1" i="1"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Nota:</a:t>
            </a:r>
            <a:r>
              <a:rPr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Precios ajustables según el presupuesto.</a:t>
            </a:r>
            <a:r>
              <a:rPr b="1"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.</a:t>
            </a:r>
            <a:endParaRPr b="1" sz="784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677375" y="356758"/>
            <a:ext cx="1258200" cy="202200"/>
          </a:xfrm>
          <a:prstGeom prst="roundRect">
            <a:avLst>
              <a:gd fmla="val 50000" name="adj"/>
            </a:avLst>
          </a:prstGeom>
          <a:solidFill>
            <a:srgbClr val="00A06E"/>
          </a:solidFill>
          <a:ln>
            <a:noFill/>
          </a:ln>
        </p:spPr>
        <p:txBody>
          <a:bodyPr anchorCtr="0" anchor="ctr" bIns="79325" lIns="79325" spcFirstLastPara="1" rIns="79325" wrap="square" tIns="79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14"/>
          </a:p>
        </p:txBody>
      </p:sp>
      <p:sp>
        <p:nvSpPr>
          <p:cNvPr id="156" name="Google Shape;156;p23">
            <a:hlinkClick r:id="rId3"/>
          </p:cNvPr>
          <p:cNvSpPr txBox="1"/>
          <p:nvPr/>
        </p:nvSpPr>
        <p:spPr>
          <a:xfrm>
            <a:off x="706439" y="317975"/>
            <a:ext cx="12000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9325" lIns="79325" spcFirstLastPara="1" rIns="79325" wrap="square" tIns="793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3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www.aretrust.com</a:t>
            </a:r>
            <a:endParaRPr b="1" sz="737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137325" y="2210800"/>
            <a:ext cx="27312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153670" lvl="0" marL="3600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920"/>
              <a:buFont typeface="Roboto"/>
              <a:buAutoNum type="arabicPeriod"/>
            </a:pPr>
            <a:r>
              <a:rPr b="1" i="1"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Eleva el estatus de la marca </a:t>
            </a:r>
            <a:r>
              <a:rPr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fortalece la relación con clientes selectos.</a:t>
            </a:r>
            <a:endParaRPr sz="92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153670" lvl="0" marL="36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20"/>
              <a:buFont typeface="Roboto"/>
              <a:buAutoNum type="arabicPeriod"/>
            </a:pPr>
            <a:r>
              <a:rPr b="1" i="1"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Potencial de negocio en reserva de valor:</a:t>
            </a:r>
            <a:r>
              <a:rPr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Los clientes interesados en adquirir esmeraldas adicionales pueden acceder a lotes grado de inversión mediante partnership entre </a:t>
            </a:r>
            <a:r>
              <a:rPr b="1"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TÚ MARCA </a:t>
            </a:r>
            <a:r>
              <a:rPr b="1"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&amp; ARE TRÜST.</a:t>
            </a:r>
            <a:endParaRPr b="1" sz="92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153670" lvl="0" marL="36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20"/>
              <a:buFont typeface="Roboto"/>
              <a:buAutoNum type="arabicPeriod"/>
            </a:pPr>
            <a:r>
              <a:rPr b="1" i="1"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Impacto positivo: </a:t>
            </a:r>
            <a:r>
              <a:rPr lang="es-419" sz="92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Apoyo a comunidades mineras artesanales y minería ética sin trabajo infantil.</a:t>
            </a:r>
            <a:endParaRPr sz="775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6102000" y="2210800"/>
            <a:ext cx="24705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42875" lvl="0" marL="179999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Roboto"/>
              <a:buChar char="●"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Transición natural de </a:t>
            </a:r>
            <a:r>
              <a:rPr b="1" i="1" lang="es-419" sz="875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Esmeraldas para </a:t>
            </a:r>
            <a:r>
              <a:rPr b="1" i="1"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Gifts de lujo a socio estratégico en el mercado de esmeraldas como reserva de valor.</a:t>
            </a:r>
            <a:endParaRPr b="1" i="1" sz="90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142875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Libre Baskerville"/>
              <a:buChar char="●"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Oportunidad de ingresar a un nicho de alto rendimiento con </a:t>
            </a:r>
            <a:r>
              <a:rPr b="1" i="1"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gemas certificadas</a:t>
            </a: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por laboratorios internacionales </a:t>
            </a:r>
            <a:r>
              <a:rPr b="1"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(GIA, ICG, GRS).</a:t>
            </a:r>
            <a:endParaRPr b="1" sz="90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763100" y="1663900"/>
            <a:ext cx="22659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i="1" lang="es-419" sz="116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Estructura Descuentos</a:t>
            </a:r>
            <a:endParaRPr i="1" sz="116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b="1" i="1" lang="es-419" sz="134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por Volumen</a:t>
            </a:r>
            <a:r>
              <a:rPr i="1" lang="es-419" sz="134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i="1" sz="134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3498025" y="1663900"/>
            <a:ext cx="22659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i="1" lang="es-419" sz="116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Beneficios Clave</a:t>
            </a:r>
            <a:endParaRPr i="1" sz="116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b="1" i="1" lang="es-419" sz="134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para Tu Marca</a:t>
            </a:r>
            <a:r>
              <a:rPr i="1" lang="es-419" sz="134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i="1" sz="134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6286575" y="1663900"/>
            <a:ext cx="22659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i="1" lang="es-419" sz="116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Visión</a:t>
            </a:r>
            <a:endParaRPr i="1" sz="116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b="1" i="1" lang="es-419" sz="1348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 Futuro</a:t>
            </a:r>
            <a:endParaRPr i="1" sz="1348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62" name="Google Shape;162;p23" title="hermosas-piedras-en-el-estud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301" y="4189375"/>
            <a:ext cx="1002460" cy="5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 title="Logo Tierra Madre Esencia y poder 180725 V0a-19.png"/>
          <p:cNvPicPr preferRelativeResize="0"/>
          <p:nvPr/>
        </p:nvPicPr>
        <p:blipFill rotWithShape="1">
          <a:blip r:embed="rId5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4" title="Generated Image October 27, 2025 - 5_22PM.png"/>
          <p:cNvPicPr preferRelativeResize="0"/>
          <p:nvPr/>
        </p:nvPicPr>
        <p:blipFill rotWithShape="1">
          <a:blip r:embed="rId3">
            <a:alphaModFix/>
          </a:blip>
          <a:srcRect b="0" l="19855" r="19849" t="0"/>
          <a:stretch/>
        </p:blipFill>
        <p:spPr>
          <a:xfrm>
            <a:off x="0" y="0"/>
            <a:ext cx="3150525" cy="5225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4310450" y="1764375"/>
            <a:ext cx="37449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Invierte en un </a:t>
            </a:r>
            <a:r>
              <a:rPr i="1" lang="es-419" sz="10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Gift de alto valor</a:t>
            </a:r>
            <a:r>
              <a:rPr i="1" lang="es-419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i="1"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conviértelo en un negocio que potencie tu marca…</a:t>
            </a:r>
            <a:endParaRPr i="1"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0" name="Google Shape;170;p24">
            <a:hlinkClick r:id="rId4"/>
          </p:cNvPr>
          <p:cNvSpPr/>
          <p:nvPr/>
        </p:nvSpPr>
        <p:spPr>
          <a:xfrm>
            <a:off x="3638582" y="2732893"/>
            <a:ext cx="1696212" cy="4095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 u="sng">
                <a:solidFill>
                  <a:srgbClr val="0EB28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Catálogo Gemas</a:t>
            </a:r>
            <a:endParaRPr i="1" sz="1000" u="sng">
              <a:solidFill>
                <a:srgbClr val="0EB28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1" name="Google Shape;171;p24">
            <a:hlinkClick r:id="rId5"/>
          </p:cNvPr>
          <p:cNvSpPr/>
          <p:nvPr/>
        </p:nvSpPr>
        <p:spPr>
          <a:xfrm>
            <a:off x="5334794" y="2732893"/>
            <a:ext cx="1696212" cy="4095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 u="sng">
                <a:solidFill>
                  <a:srgbClr val="0EB28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Plan Exportadores</a:t>
            </a:r>
            <a:endParaRPr i="1" sz="1000" u="sng">
              <a:solidFill>
                <a:srgbClr val="0EB28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2" name="Google Shape;172;p24">
            <a:hlinkClick r:id="rId6"/>
          </p:cNvPr>
          <p:cNvSpPr/>
          <p:nvPr/>
        </p:nvSpPr>
        <p:spPr>
          <a:xfrm>
            <a:off x="7031000" y="2732893"/>
            <a:ext cx="1696212" cy="4095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000" u="sng">
                <a:solidFill>
                  <a:srgbClr val="0EB288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Visión Compartida</a:t>
            </a:r>
            <a:endParaRPr i="1" sz="1000" u="sng">
              <a:solidFill>
                <a:srgbClr val="0EB288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173" name="Google Shape;173;p24"/>
          <p:cNvCxnSpPr/>
          <p:nvPr/>
        </p:nvCxnSpPr>
        <p:spPr>
          <a:xfrm>
            <a:off x="7044625" y="2848678"/>
            <a:ext cx="0" cy="17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4" name="Google Shape;174;p24" title="Logo Tierra Madre Esencia y poder 180725 V0a-19.png"/>
          <p:cNvPicPr preferRelativeResize="0"/>
          <p:nvPr/>
        </p:nvPicPr>
        <p:blipFill rotWithShape="1">
          <a:blip r:embed="rId7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175;p24"/>
          <p:cNvCxnSpPr/>
          <p:nvPr/>
        </p:nvCxnSpPr>
        <p:spPr>
          <a:xfrm>
            <a:off x="5340175" y="2848678"/>
            <a:ext cx="0" cy="17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4"/>
          <p:cNvSpPr/>
          <p:nvPr/>
        </p:nvSpPr>
        <p:spPr>
          <a:xfrm>
            <a:off x="235556" y="209075"/>
            <a:ext cx="1137600" cy="182700"/>
          </a:xfrm>
          <a:prstGeom prst="roundRect">
            <a:avLst>
              <a:gd fmla="val 50000" name="adj"/>
            </a:avLst>
          </a:prstGeom>
          <a:solidFill>
            <a:srgbClr val="0EB288"/>
          </a:solidFill>
          <a:ln>
            <a:noFill/>
          </a:ln>
        </p:spPr>
        <p:txBody>
          <a:bodyPr anchorCtr="0" anchor="ctr" bIns="71725" lIns="71725" spcFirstLastPara="1" rIns="71725" wrap="square" tIns="71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8"/>
          </a:p>
        </p:txBody>
      </p:sp>
      <p:sp>
        <p:nvSpPr>
          <p:cNvPr id="177" name="Google Shape;177;p24">
            <a:hlinkClick r:id="rId8"/>
          </p:cNvPr>
          <p:cNvSpPr txBox="1"/>
          <p:nvPr/>
        </p:nvSpPr>
        <p:spPr>
          <a:xfrm>
            <a:off x="261833" y="174011"/>
            <a:ext cx="1085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725" lIns="71725" spcFirstLastPara="1" rIns="71725" wrap="square" tIns="71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6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www.tierramadre.co</a:t>
            </a:r>
            <a:endParaRPr b="1" sz="666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5" title="Image_fx (36).jpg"/>
          <p:cNvPicPr preferRelativeResize="0"/>
          <p:nvPr/>
        </p:nvPicPr>
        <p:blipFill rotWithShape="1">
          <a:blip r:embed="rId3">
            <a:alphaModFix/>
          </a:blip>
          <a:srcRect b="8474" l="852" r="11266" t="1565"/>
          <a:stretch/>
        </p:blipFill>
        <p:spPr>
          <a:xfrm>
            <a:off x="0" y="0"/>
            <a:ext cx="92122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/>
          <p:nvPr/>
        </p:nvSpPr>
        <p:spPr>
          <a:xfrm>
            <a:off x="7303626" y="4331474"/>
            <a:ext cx="1137600" cy="182700"/>
          </a:xfrm>
          <a:prstGeom prst="roundRect">
            <a:avLst>
              <a:gd fmla="val 50000" name="adj"/>
            </a:avLst>
          </a:prstGeom>
          <a:solidFill>
            <a:srgbClr val="0EB288"/>
          </a:solidFill>
          <a:ln>
            <a:noFill/>
          </a:ln>
        </p:spPr>
        <p:txBody>
          <a:bodyPr anchorCtr="0" anchor="ctr" bIns="71725" lIns="71725" spcFirstLastPara="1" rIns="71725" wrap="square" tIns="71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8"/>
          </a:p>
        </p:txBody>
      </p:sp>
      <p:sp>
        <p:nvSpPr>
          <p:cNvPr id="184" name="Google Shape;184;p25">
            <a:hlinkClick r:id="rId4"/>
          </p:cNvPr>
          <p:cNvSpPr txBox="1"/>
          <p:nvPr/>
        </p:nvSpPr>
        <p:spPr>
          <a:xfrm>
            <a:off x="7329876" y="4297429"/>
            <a:ext cx="10851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725" lIns="71725" spcFirstLastPara="1" rIns="71725" wrap="square" tIns="71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6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www.tierramadre.co</a:t>
            </a:r>
            <a:endParaRPr b="1" sz="666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p25" title="Logo Tierra Madre Esencia y poder 180725 V0a-07.png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26729" l="14797" r="14804" t="26729"/>
          <a:stretch/>
        </p:blipFill>
        <p:spPr>
          <a:xfrm>
            <a:off x="7049487" y="1792542"/>
            <a:ext cx="1450305" cy="63915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5"/>
          <p:cNvSpPr txBox="1"/>
          <p:nvPr/>
        </p:nvSpPr>
        <p:spPr>
          <a:xfrm>
            <a:off x="3953040" y="1774189"/>
            <a:ext cx="2911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775" lIns="80775" spcFirstLastPara="1" rIns="80775" wrap="square" tIns="807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13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REGALA LUJO </a:t>
            </a:r>
            <a:r>
              <a:rPr lang="es-419" sz="1755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 </a:t>
            </a:r>
            <a:endParaRPr sz="1755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36">
                <a:solidFill>
                  <a:srgbClr val="50C87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REGALA ETERNIDAD...</a:t>
            </a:r>
            <a:endParaRPr sz="1136">
              <a:solidFill>
                <a:srgbClr val="50C87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187" name="Google Shape;187;p25"/>
          <p:cNvCxnSpPr/>
          <p:nvPr/>
        </p:nvCxnSpPr>
        <p:spPr>
          <a:xfrm>
            <a:off x="7021558" y="1751239"/>
            <a:ext cx="0" cy="684900"/>
          </a:xfrm>
          <a:prstGeom prst="straightConnector1">
            <a:avLst/>
          </a:prstGeom>
          <a:noFill/>
          <a:ln cap="flat" cmpd="sng" w="84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5"/>
          <p:cNvSpPr txBox="1"/>
          <p:nvPr/>
        </p:nvSpPr>
        <p:spPr>
          <a:xfrm>
            <a:off x="4026727" y="1064157"/>
            <a:ext cx="4414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800">
                <a:solidFill>
                  <a:srgbClr val="FFFFFF"/>
                </a:solidFill>
                <a:latin typeface="Dancing Script Medium"/>
                <a:ea typeface="Dancing Script Medium"/>
                <a:cs typeface="Dancing Script Medium"/>
                <a:sym typeface="Dancing Script Medium"/>
              </a:rPr>
              <a:t>Lo eterno trasciende el tiempo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 title="Mockup Caja Tierra Madre.png"/>
          <p:cNvPicPr preferRelativeResize="0"/>
          <p:nvPr/>
        </p:nvPicPr>
        <p:blipFill rotWithShape="1">
          <a:blip r:embed="rId3">
            <a:alphaModFix/>
          </a:blip>
          <a:srcRect b="0" l="2516" r="6969" t="0"/>
          <a:stretch/>
        </p:blipFill>
        <p:spPr>
          <a:xfrm>
            <a:off x="-83925" y="0"/>
            <a:ext cx="9237476" cy="5225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4"/>
          <p:cNvGrpSpPr/>
          <p:nvPr/>
        </p:nvGrpSpPr>
        <p:grpSpPr>
          <a:xfrm>
            <a:off x="4632340" y="463720"/>
            <a:ext cx="4076067" cy="1833094"/>
            <a:chOff x="4452665" y="1462032"/>
            <a:chExt cx="4076067" cy="1833094"/>
          </a:xfrm>
        </p:grpSpPr>
        <p:grpSp>
          <p:nvGrpSpPr>
            <p:cNvPr id="67" name="Google Shape;67;p14"/>
            <p:cNvGrpSpPr/>
            <p:nvPr/>
          </p:nvGrpSpPr>
          <p:grpSpPr>
            <a:xfrm>
              <a:off x="4452665" y="1462032"/>
              <a:ext cx="4076067" cy="1833094"/>
              <a:chOff x="-1017810" y="698124"/>
              <a:chExt cx="5442739" cy="2447716"/>
            </a:xfrm>
          </p:grpSpPr>
          <p:sp>
            <p:nvSpPr>
              <p:cNvPr id="68" name="Google Shape;68;p14"/>
              <p:cNvSpPr txBox="1"/>
              <p:nvPr/>
            </p:nvSpPr>
            <p:spPr>
              <a:xfrm>
                <a:off x="-625622" y="1303185"/>
                <a:ext cx="4775700" cy="103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8475" lIns="68475" spcFirstLastPara="1" rIns="68475" wrap="square" tIns="684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998">
                    <a:solidFill>
                      <a:srgbClr val="50C878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Destacar </a:t>
                </a:r>
                <a:r>
                  <a:rPr lang="es-419" sz="998">
                    <a:solidFill>
                      <a:schemeClr val="l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en un mercado de lujo no es sencillo… </a:t>
                </a:r>
                <a:endParaRPr sz="998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98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419" sz="998">
                    <a:solidFill>
                      <a:schemeClr val="lt1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Por eso te proponemos que durante esta temporada, sorprendas a tus clientes, sumándole a tus Gifts </a:t>
                </a:r>
                <a:endParaRPr sz="2122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69" name="Google Shape;69;p14"/>
              <p:cNvSpPr txBox="1"/>
              <p:nvPr/>
            </p:nvSpPr>
            <p:spPr>
              <a:xfrm>
                <a:off x="-1017810" y="698124"/>
                <a:ext cx="665400" cy="129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8475" lIns="68475" spcFirstLastPara="1" rIns="68475" wrap="square" tIns="684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5392">
                    <a:solidFill>
                      <a:srgbClr val="50C878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“</a:t>
                </a:r>
                <a:endParaRPr b="1" sz="5392">
                  <a:solidFill>
                    <a:srgbClr val="50C87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  <p:sp>
            <p:nvSpPr>
              <p:cNvPr id="70" name="Google Shape;70;p14"/>
              <p:cNvSpPr txBox="1"/>
              <p:nvPr/>
            </p:nvSpPr>
            <p:spPr>
              <a:xfrm rot="10800000">
                <a:off x="3858229" y="1852840"/>
                <a:ext cx="566700" cy="129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8475" lIns="68475" spcFirstLastPara="1" rIns="68475" wrap="square" tIns="684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5392">
                    <a:solidFill>
                      <a:srgbClr val="50C878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“</a:t>
                </a:r>
                <a:endParaRPr b="1" sz="5392">
                  <a:solidFill>
                    <a:srgbClr val="50C878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sp>
          <p:nvSpPr>
            <p:cNvPr id="71" name="Google Shape;71;p14"/>
            <p:cNvSpPr txBox="1"/>
            <p:nvPr/>
          </p:nvSpPr>
          <p:spPr>
            <a:xfrm>
              <a:off x="4746350" y="2648164"/>
              <a:ext cx="30246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475" lIns="68475" spcFirstLastPara="1" rIns="68475" wrap="square" tIns="6847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s-419" sz="1822">
                  <a:solidFill>
                    <a:srgbClr val="50C878"/>
                  </a:solidFill>
                  <a:latin typeface="Dancing Script Medium"/>
                  <a:ea typeface="Dancing Script Medium"/>
                  <a:cs typeface="Dancing Script Medium"/>
                  <a:sym typeface="Dancing Script Medium"/>
                </a:rPr>
                <a:t>la valiosa esencia de nuestro país  </a:t>
              </a:r>
              <a:endParaRPr i="1" sz="2496">
                <a:solidFill>
                  <a:srgbClr val="50C878"/>
                </a:solidFill>
                <a:latin typeface="Dancing Script Medium"/>
                <a:ea typeface="Dancing Script Medium"/>
                <a:cs typeface="Dancing Script Medium"/>
                <a:sym typeface="Dancing Script Medium"/>
              </a:endParaRPr>
            </a:p>
          </p:txBody>
        </p:sp>
      </p:grpSp>
      <p:pic>
        <p:nvPicPr>
          <p:cNvPr id="72" name="Google Shape;72;p14" title="Logo Tierra Madre Esencia y poder 180725 V0a-06.png"/>
          <p:cNvPicPr preferRelativeResize="0"/>
          <p:nvPr/>
        </p:nvPicPr>
        <p:blipFill rotWithShape="1">
          <a:blip r:embed="rId4">
            <a:alphaModFix/>
          </a:blip>
          <a:srcRect b="31543" l="14178" r="14178" t="31543"/>
          <a:stretch/>
        </p:blipFill>
        <p:spPr>
          <a:xfrm>
            <a:off x="7481125" y="4005425"/>
            <a:ext cx="1336452" cy="68860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>
            <a:off x="235556" y="209075"/>
            <a:ext cx="1137537" cy="182632"/>
          </a:xfrm>
          <a:prstGeom prst="roundRect">
            <a:avLst>
              <a:gd fmla="val 50000" name="adj"/>
            </a:avLst>
          </a:prstGeom>
          <a:solidFill>
            <a:srgbClr val="50C878"/>
          </a:solidFill>
          <a:ln>
            <a:noFill/>
          </a:ln>
        </p:spPr>
        <p:txBody>
          <a:bodyPr anchorCtr="0" anchor="ctr" bIns="71725" lIns="71725" spcFirstLastPara="1" rIns="71725" wrap="square" tIns="71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8"/>
          </a:p>
        </p:txBody>
      </p:sp>
      <p:sp>
        <p:nvSpPr>
          <p:cNvPr id="74" name="Google Shape;74;p14">
            <a:hlinkClick r:id="rId5"/>
          </p:cNvPr>
          <p:cNvSpPr txBox="1"/>
          <p:nvPr/>
        </p:nvSpPr>
        <p:spPr>
          <a:xfrm>
            <a:off x="261833" y="174011"/>
            <a:ext cx="1085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725" lIns="71725" spcFirstLastPara="1" rIns="71725" wrap="square" tIns="71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6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www.tierramadre.co</a:t>
            </a:r>
            <a:endParaRPr b="1" sz="666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 title="Categorias Tierra Madre Gifts 281025 V0-08-08.png"/>
          <p:cNvPicPr preferRelativeResize="0"/>
          <p:nvPr/>
        </p:nvPicPr>
        <p:blipFill rotWithShape="1">
          <a:blip r:embed="rId3">
            <a:alphaModFix/>
          </a:blip>
          <a:srcRect b="4010" l="0" r="0" t="4010"/>
          <a:stretch/>
        </p:blipFill>
        <p:spPr>
          <a:xfrm>
            <a:off x="25" y="76200"/>
            <a:ext cx="9144003" cy="47351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464149" y="4210741"/>
            <a:ext cx="3185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 damos </a:t>
            </a:r>
            <a:r>
              <a:rPr i="1" lang="es-419" sz="9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acceso a todas las categorías</a:t>
            </a:r>
            <a:r>
              <a:rPr b="1"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 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esmeraldas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para</a:t>
            </a:r>
            <a:r>
              <a:rPr i="1" lang="es-419" sz="900">
                <a:solidFill>
                  <a:srgbClr val="2176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i="1" lang="es-419" sz="9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personalizar tus Gifts</a:t>
            </a:r>
            <a:r>
              <a:rPr b="1" i="1" lang="es-419" sz="900">
                <a:solidFill>
                  <a:srgbClr val="2176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hacer 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brillar  aún más a </a:t>
            </a:r>
            <a:r>
              <a:rPr i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tu marca en esta temporada</a:t>
            </a:r>
            <a:endParaRPr i="1"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49455" y="1361704"/>
            <a:ext cx="11811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125" lIns="80125" spcFirstLastPara="1" rIns="80125" wrap="square" tIns="80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Finas (Muzo)</a:t>
            </a:r>
            <a:endParaRPr i="1"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618887" y="4217781"/>
            <a:ext cx="149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8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&gt;&gt;</a:t>
            </a:r>
            <a:r>
              <a:rPr b="1" lang="es-419" sz="800">
                <a:solidFill>
                  <a:srgbClr val="31A75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 </a:t>
            </a:r>
            <a:r>
              <a:rPr lang="es-419" sz="800">
                <a:solidFill>
                  <a:srgbClr val="001D35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100% Naturales</a:t>
            </a:r>
            <a:endParaRPr sz="800">
              <a:solidFill>
                <a:srgbClr val="001D35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618887" y="4390398"/>
            <a:ext cx="1900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8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&gt;&gt;</a:t>
            </a:r>
            <a:r>
              <a:rPr b="1" lang="es-419" sz="800">
                <a:solidFill>
                  <a:srgbClr val="31A75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 </a:t>
            </a:r>
            <a:r>
              <a:rPr lang="es-419" sz="800">
                <a:solidFill>
                  <a:srgbClr val="001D35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 ADN de paz</a:t>
            </a:r>
            <a:endParaRPr sz="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618887" y="4572136"/>
            <a:ext cx="1900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800">
                <a:solidFill>
                  <a:srgbClr val="0EB28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&gt;&gt;  </a:t>
            </a:r>
            <a:r>
              <a:rPr lang="es-419" sz="800">
                <a:solidFill>
                  <a:srgbClr val="001D35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Precios de mina</a:t>
            </a:r>
            <a:endParaRPr sz="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2844405" y="1376854"/>
            <a:ext cx="1164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5125" lIns="65125" spcFirstLastPara="1" rIns="65125" wrap="square" tIns="65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Comercial</a:t>
            </a:r>
            <a:endParaRPr i="1"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5119136" y="1361704"/>
            <a:ext cx="1181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125" lIns="80125" spcFirstLastPara="1" rIns="80125" wrap="square" tIns="80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Tierra Madre</a:t>
            </a:r>
            <a:endParaRPr i="1"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413330" y="1361704"/>
            <a:ext cx="1181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80125" lIns="80125" spcFirstLastPara="1" rIns="80125" wrap="square" tIns="801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Canutillo</a:t>
            </a:r>
            <a:endParaRPr i="1"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88" name="Google Shape;88;p15" title="Logo Tierra Madre Esencia y poder 180725 V0a-19.png"/>
          <p:cNvPicPr preferRelativeResize="0"/>
          <p:nvPr/>
        </p:nvPicPr>
        <p:blipFill rotWithShape="1">
          <a:blip r:embed="rId4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235556" y="209075"/>
            <a:ext cx="1137600" cy="182700"/>
          </a:xfrm>
          <a:prstGeom prst="roundRect">
            <a:avLst>
              <a:gd fmla="val 50000" name="adj"/>
            </a:avLst>
          </a:prstGeom>
          <a:solidFill>
            <a:srgbClr val="0EB288"/>
          </a:solidFill>
          <a:ln>
            <a:noFill/>
          </a:ln>
        </p:spPr>
        <p:txBody>
          <a:bodyPr anchorCtr="0" anchor="ctr" bIns="71725" lIns="71725" spcFirstLastPara="1" rIns="71725" wrap="square" tIns="71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8"/>
          </a:p>
        </p:txBody>
      </p:sp>
      <p:sp>
        <p:nvSpPr>
          <p:cNvPr id="90" name="Google Shape;90;p15">
            <a:hlinkClick r:id="rId5"/>
          </p:cNvPr>
          <p:cNvSpPr txBox="1"/>
          <p:nvPr/>
        </p:nvSpPr>
        <p:spPr>
          <a:xfrm>
            <a:off x="261833" y="174011"/>
            <a:ext cx="1085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1725" lIns="71725" spcFirstLastPara="1" rIns="71725" wrap="square" tIns="717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666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www.tierramadre.co</a:t>
            </a:r>
            <a:endParaRPr b="1" sz="666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593900" y="2797350"/>
            <a:ext cx="17226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Por aquí </a:t>
            </a:r>
            <a:r>
              <a:rPr b="1" lang="es-419" sz="10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empezamos…</a:t>
            </a:r>
            <a:endParaRPr b="1" sz="100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96" name="Google Shape;96;p16" title="Caja-Million-Opti.png"/>
          <p:cNvPicPr preferRelativeResize="0"/>
          <p:nvPr/>
        </p:nvPicPr>
        <p:blipFill rotWithShape="1">
          <a:blip r:embed="rId3">
            <a:alphaModFix/>
          </a:blip>
          <a:srcRect b="0" l="31922" r="34834" t="0"/>
          <a:stretch/>
        </p:blipFill>
        <p:spPr>
          <a:xfrm>
            <a:off x="6102000" y="0"/>
            <a:ext cx="3042000" cy="522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 title="PHOTO-2025-08-06-17-17-1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04700" y="-56025"/>
            <a:ext cx="2492550" cy="249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 title="Logo Tierra Madre Esencia y poder 180725 V0a-06.png"/>
          <p:cNvPicPr preferRelativeResize="0"/>
          <p:nvPr/>
        </p:nvPicPr>
        <p:blipFill rotWithShape="1">
          <a:blip r:embed="rId5">
            <a:alphaModFix/>
          </a:blip>
          <a:srcRect b="31543" l="14178" r="14178" t="31543"/>
          <a:stretch/>
        </p:blipFill>
        <p:spPr>
          <a:xfrm>
            <a:off x="10903075" y="4005425"/>
            <a:ext cx="1336452" cy="68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 title="Generated Image November 04, 2025 - 7_34PM.png"/>
          <p:cNvPicPr preferRelativeResize="0"/>
          <p:nvPr/>
        </p:nvPicPr>
        <p:blipFill rotWithShape="1">
          <a:blip r:embed="rId6">
            <a:alphaModFix/>
          </a:blip>
          <a:srcRect b="0" l="28054" r="38677" t="0"/>
          <a:stretch/>
        </p:blipFill>
        <p:spPr>
          <a:xfrm>
            <a:off x="3070050" y="0"/>
            <a:ext cx="3042000" cy="5225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3900" y="3524799"/>
            <a:ext cx="1722598" cy="114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675" y="-20700"/>
            <a:ext cx="9175678" cy="5164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 title="Logo Tierra Madre Esencia y poder 180725 V0a-19.png"/>
          <p:cNvPicPr preferRelativeResize="0"/>
          <p:nvPr/>
        </p:nvPicPr>
        <p:blipFill rotWithShape="1">
          <a:blip r:embed="rId4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6442014" y="1800450"/>
            <a:ext cx="18504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Las esmeraldas representan lo que toda </a:t>
            </a:r>
            <a:r>
              <a:rPr b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gran marca</a:t>
            </a:r>
            <a:r>
              <a:rPr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busca proyectar:</a:t>
            </a:r>
            <a:endParaRPr sz="24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6449089" y="2350957"/>
            <a:ext cx="246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EB288"/>
                </a:solidFill>
                <a:latin typeface="Dancing Script SemiBold"/>
                <a:ea typeface="Dancing Script SemiBold"/>
                <a:cs typeface="Dancing Script SemiBold"/>
                <a:sym typeface="Dancing Script SemiBold"/>
              </a:rPr>
              <a:t>Permanencia, autenticidad y valor</a:t>
            </a:r>
            <a:endParaRPr>
              <a:solidFill>
                <a:srgbClr val="0EB288"/>
              </a:solidFill>
              <a:latin typeface="Dancing Script SemiBold"/>
              <a:ea typeface="Dancing Script SemiBold"/>
              <a:cs typeface="Dancing Script SemiBold"/>
              <a:sym typeface="Dancing Script SemiBold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6444113" y="2704084"/>
            <a:ext cx="2519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Elevando el estatus de tu marca y 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tu </a:t>
            </a:r>
            <a:r>
              <a:rPr b="1"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relación </a:t>
            </a:r>
            <a:r>
              <a:rPr lang="es-419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 tus clientes 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 title="Logo Tierra Madre Esencia y poder 180725 V0a-19.png"/>
          <p:cNvPicPr preferRelativeResize="0"/>
          <p:nvPr/>
        </p:nvPicPr>
        <p:blipFill rotWithShape="1">
          <a:blip r:embed="rId4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 title="Logo Tierra Madre Esencia y poder 180725 V0a-19.png"/>
          <p:cNvPicPr preferRelativeResize="0"/>
          <p:nvPr/>
        </p:nvPicPr>
        <p:blipFill rotWithShape="1">
          <a:blip r:embed="rId4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0" title="Logo Tierra Madre Esencia y poder 180725 V0a-19.png"/>
          <p:cNvPicPr preferRelativeResize="0"/>
          <p:nvPr/>
        </p:nvPicPr>
        <p:blipFill rotWithShape="1">
          <a:blip r:embed="rId4">
            <a:alphaModFix/>
          </a:blip>
          <a:srcRect b="23000" l="15097" r="15104" t="23006"/>
          <a:stretch/>
        </p:blipFill>
        <p:spPr>
          <a:xfrm>
            <a:off x="7493161" y="4152250"/>
            <a:ext cx="1355649" cy="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 title="Generated Image October 19, 2025 - 11_00PM.png"/>
          <p:cNvPicPr preferRelativeResize="0"/>
          <p:nvPr/>
        </p:nvPicPr>
        <p:blipFill rotWithShape="1">
          <a:blip r:embed="rId3">
            <a:alphaModFix/>
          </a:blip>
          <a:srcRect b="6190" l="13966" r="11706" t="-6190"/>
          <a:stretch/>
        </p:blipFill>
        <p:spPr>
          <a:xfrm>
            <a:off x="-236615" y="1019700"/>
            <a:ext cx="5209500" cy="40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/>
          <p:nvPr/>
        </p:nvSpPr>
        <p:spPr>
          <a:xfrm>
            <a:off x="4601550" y="1645450"/>
            <a:ext cx="3370800" cy="341700"/>
          </a:xfrm>
          <a:prstGeom prst="bracketPair">
            <a:avLst/>
          </a:prstGeom>
          <a:noFill/>
          <a:ln cap="flat" cmpd="sng" w="9525">
            <a:solidFill>
              <a:srgbClr val="00A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Gestión para recepción del lote y</a:t>
            </a:r>
            <a:r>
              <a:rPr lang="es-419" sz="900">
                <a:solidFill>
                  <a:srgbClr val="0C0A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b="1" lang="es-419" sz="90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agilidad del trámite </a:t>
            </a:r>
            <a:endParaRPr b="1" sz="900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 el Instituto Colombiano de Gemología</a:t>
            </a:r>
            <a:endParaRPr sz="1000">
              <a:solidFill>
                <a:srgbClr val="434343"/>
              </a:solidFill>
              <a:highlight>
                <a:srgbClr val="CDD5F8"/>
              </a:highlight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4601550" y="2155375"/>
            <a:ext cx="3370800" cy="341700"/>
          </a:xfrm>
          <a:prstGeom prst="bracketPair">
            <a:avLst/>
          </a:prstGeom>
          <a:noFill/>
          <a:ln cap="flat" cmpd="sng" w="9525">
            <a:solidFill>
              <a:srgbClr val="00A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Gestión con la Agencia Exportadora, documentación </a:t>
            </a:r>
            <a:endParaRPr sz="900">
              <a:solidFill>
                <a:srgbClr val="434343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tramitología </a:t>
            </a:r>
            <a:r>
              <a:rPr b="1" lang="es-419" sz="90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 acuerdo al país </a:t>
            </a: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 destino</a:t>
            </a:r>
            <a:endParaRPr sz="1000">
              <a:solidFill>
                <a:srgbClr val="434343"/>
              </a:solidFill>
              <a:highlight>
                <a:srgbClr val="CDD5F8"/>
              </a:highlight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4601550" y="2665275"/>
            <a:ext cx="3370800" cy="341700"/>
          </a:xfrm>
          <a:prstGeom prst="bracketPair">
            <a:avLst/>
          </a:prstGeom>
          <a:noFill/>
          <a:ln cap="flat" cmpd="sng" w="9525">
            <a:solidFill>
              <a:srgbClr val="00A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Acompañamiento y verificación de</a:t>
            </a:r>
            <a:r>
              <a:rPr b="1"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embalaje seguro</a:t>
            </a:r>
            <a:endParaRPr b="1" sz="1000">
              <a:solidFill>
                <a:srgbClr val="434343"/>
              </a:solidFill>
              <a:highlight>
                <a:srgbClr val="CDD5F8"/>
              </a:highlight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4601550" y="3175200"/>
            <a:ext cx="3370800" cy="341700"/>
          </a:xfrm>
          <a:prstGeom prst="bracketPair">
            <a:avLst/>
          </a:prstGeom>
          <a:noFill/>
          <a:ln cap="flat" cmpd="sng" w="9525">
            <a:solidFill>
              <a:srgbClr val="00A0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Custodia hasta recibir en</a:t>
            </a:r>
            <a:r>
              <a:rPr b="1" lang="es-419" sz="900">
                <a:solidFill>
                  <a:srgbClr val="434343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país de destino</a:t>
            </a:r>
            <a:endParaRPr b="1" sz="1000">
              <a:solidFill>
                <a:srgbClr val="434343"/>
              </a:solidFill>
              <a:highlight>
                <a:srgbClr val="CDD5F8"/>
              </a:highlight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601175" y="1064450"/>
            <a:ext cx="2562000" cy="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CERTIFICACIÓN</a:t>
            </a:r>
            <a:r>
              <a:rPr b="1" lang="es-419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endParaRPr b="1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700">
                <a:solidFill>
                  <a:srgbClr val="00A06E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EXPORTACIÓN</a:t>
            </a:r>
            <a:endParaRPr b="1" sz="1700">
              <a:solidFill>
                <a:srgbClr val="00A06E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100">
                <a:solidFill>
                  <a:srgbClr val="595959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Lotes en Bruto</a:t>
            </a:r>
            <a:endParaRPr i="1" sz="1100">
              <a:solidFill>
                <a:srgbClr val="595959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677375" y="356758"/>
            <a:ext cx="1258200" cy="202200"/>
          </a:xfrm>
          <a:prstGeom prst="roundRect">
            <a:avLst>
              <a:gd fmla="val 50000" name="adj"/>
            </a:avLst>
          </a:prstGeom>
          <a:solidFill>
            <a:srgbClr val="00A06E"/>
          </a:solidFill>
          <a:ln>
            <a:noFill/>
          </a:ln>
        </p:spPr>
        <p:txBody>
          <a:bodyPr anchorCtr="0" anchor="ctr" bIns="79325" lIns="79325" spcFirstLastPara="1" rIns="79325" wrap="square" tIns="79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14"/>
          </a:p>
        </p:txBody>
      </p:sp>
      <p:sp>
        <p:nvSpPr>
          <p:cNvPr id="136" name="Google Shape;136;p21">
            <a:hlinkClick r:id="rId4"/>
          </p:cNvPr>
          <p:cNvSpPr txBox="1"/>
          <p:nvPr/>
        </p:nvSpPr>
        <p:spPr>
          <a:xfrm>
            <a:off x="706439" y="317975"/>
            <a:ext cx="12000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79325" lIns="79325" spcFirstLastPara="1" rIns="79325" wrap="square" tIns="793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3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www.aretrust.com</a:t>
            </a:r>
            <a:endParaRPr b="1" sz="737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p21" title="Logo Tierra Madre Esencia y poder 180725 V0a-19.png"/>
          <p:cNvPicPr preferRelativeResize="0"/>
          <p:nvPr/>
        </p:nvPicPr>
        <p:blipFill rotWithShape="1">
          <a:blip r:embed="rId5">
            <a:alphaModFix/>
          </a:blip>
          <a:srcRect b="23000" l="15097" r="15104" t="23006"/>
          <a:stretch/>
        </p:blipFill>
        <p:spPr>
          <a:xfrm>
            <a:off x="7493150" y="4152250"/>
            <a:ext cx="1355649" cy="68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